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6" r:id="rId16"/>
    <p:sldId id="270" r:id="rId17"/>
    <p:sldId id="278" r:id="rId18"/>
    <p:sldId id="279" r:id="rId19"/>
    <p:sldId id="280" r:id="rId20"/>
    <p:sldId id="281" r:id="rId21"/>
    <p:sldId id="292" r:id="rId22"/>
    <p:sldId id="293" r:id="rId23"/>
    <p:sldId id="282" r:id="rId24"/>
    <p:sldId id="294" r:id="rId25"/>
    <p:sldId id="283" r:id="rId26"/>
    <p:sldId id="284" r:id="rId27"/>
    <p:sldId id="295" r:id="rId28"/>
    <p:sldId id="296" r:id="rId29"/>
    <p:sldId id="297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8" r:id="rId38"/>
    <p:sldId id="299" r:id="rId39"/>
    <p:sldId id="300" r:id="rId40"/>
    <p:sldId id="302" r:id="rId41"/>
    <p:sldId id="303" r:id="rId42"/>
    <p:sldId id="301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91" autoAdjust="0"/>
    <p:restoredTop sz="97478" autoAdjust="0"/>
  </p:normalViewPr>
  <p:slideViewPr>
    <p:cSldViewPr>
      <p:cViewPr varScale="1">
        <p:scale>
          <a:sx n="85" d="100"/>
          <a:sy n="85" d="100"/>
        </p:scale>
        <p:origin x="115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Multivariable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Two nonzero complex </a:t>
            </a:r>
            <a:r>
              <a:rPr lang="en-US" sz="3200" b="1" dirty="0" smtClean="0"/>
              <a:t>numbers in </a:t>
            </a:r>
            <a:r>
              <a:rPr lang="en-US" sz="3200" b="1" dirty="0"/>
              <a:t>polar form are equal if and only if they have the same modulus and the same </a:t>
            </a:r>
            <a:r>
              <a:rPr lang="en-US" sz="3200" b="1" dirty="0" smtClean="0"/>
              <a:t>principal argument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91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𝐏𝐨𝐥𝐚𝐫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𝐅𝐨𝐫𝐦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polar form of the following complex numbers. (Use the principal argument</a:t>
                </a:r>
                <a:r>
                  <a:rPr lang="en-US" sz="3200" b="1" dirty="0" smtClean="0"/>
                  <a:t>.)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91348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4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We have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3200" b="1" dirty="0" smtClean="0"/>
                  <a:t> so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implies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blipFill>
                <a:blip r:embed="rId2"/>
                <a:stretch>
                  <a:fillRect l="-1667" b="-4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83803"/>
                <a:ext cx="9144000" cy="2525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From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𝒓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𝒓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we </a:t>
                </a:r>
                <a:r>
                  <a:rPr lang="en-US" sz="3200" b="1" dirty="0" smtClean="0"/>
                  <a:t>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803"/>
                <a:ext cx="9144000" cy="252562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5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35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type m:val="lin"/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b="1" dirty="0" smtClean="0"/>
                  <a:t> 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3571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24200"/>
                <a:ext cx="9144000" cy="3253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Since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implies </a:t>
                </a:r>
                <a:r>
                  <a:rPr lang="en-US" sz="3200" b="1" dirty="0" smtClean="0"/>
                  <a:t>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3253583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605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e>
                          </m:ra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it follows </a:t>
                </a:r>
                <a:r>
                  <a:rPr lang="en-US" sz="3200" b="1" dirty="0" smtClean="0"/>
                  <a:t>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0504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648200"/>
                <a:ext cx="9144000" cy="1716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polar form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𝟏𝟑</m:t>
                          </m:r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8200"/>
                <a:ext cx="9144000" cy="1716047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 smtClean="0"/>
                  <a:t> Since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it follows that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so 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6194"/>
            <a:ext cx="9144000" cy="35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𝐂𝐨𝐧𝐯𝐞𝐫𝐭𝐢𝐧𝐠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𝐟𝐫𝐨𝐦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𝐏𝐨𝐥𝐚𝐫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𝐭𝐨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𝐒𝐭𝐚𝐧𝐝𝐚𝐫𝐝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Express the following complex number in standard </a:t>
                </a:r>
                <a:r>
                  <a:rPr lang="en-US" sz="3200" b="1" dirty="0" smtClean="0"/>
                  <a:t>form: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𝟖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86200"/>
                <a:ext cx="9144000" cy="2754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num>
                              <m:den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num>
                              <m:den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rad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we </a:t>
                </a:r>
                <a:r>
                  <a:rPr lang="en-US" sz="3200" b="1" dirty="0"/>
                  <a:t>obtain the standard </a:t>
                </a:r>
                <a:r>
                  <a:rPr lang="en-US" sz="3200" b="1" dirty="0" smtClean="0"/>
                  <a:t>form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754344"/>
              </a:xfrm>
              <a:prstGeom prst="rect">
                <a:avLst/>
              </a:prstGeom>
              <a:blipFill>
                <a:blip r:embed="rId3"/>
                <a:stretch>
                  <a:fillRect l="-1667" r="-1667" b="-5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0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polar form adapts nicely to multiplication and division of complex numbers.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Suppose we are given two complex numbers in polar 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 the </a:t>
                </a:r>
                <a:r>
                  <a:rPr lang="en-US" sz="3200" b="1" dirty="0"/>
                  <a:t>product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given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94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["/>
                          <m:endChr m:val="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Using the trigonometric identities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func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4524315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40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establishes the first part of the following theorem.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00200"/>
                <a:ext cx="9144000" cy="526297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𝐏𝐫𝐨𝐝𝐮𝐜𝐭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𝐐𝐮𝐨𝐭𝐢𝐞𝐧𝐭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  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𝐓𝐰𝐨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Given two complex numbers in polar </a:t>
                </a:r>
                <a:r>
                  <a:rPr lang="en-US" sz="3200" b="1" dirty="0" smtClean="0"/>
                  <a:t>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e>
                      </m:d>
                      <m:r>
                        <a:rPr lang="en-US" sz="3200" b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product and quotient of the numbers are as </a:t>
                </a:r>
                <a:r>
                  <a:rPr lang="en-US" sz="3200" b="1" dirty="0" smtClean="0"/>
                  <a:t>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5262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02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6613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provided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66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828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u="sng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𝐇𝐨𝐦𝐞𝐰𝐨𝐫𝐤</m:t>
                    </m:r>
                    <m:r>
                      <a:rPr lang="en-US" sz="3200" b="1" i="0" u="sng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u="sng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𝐀𝐬𝐬𝐢𝐠𝐧𝐦𝐞𝐧𝐭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proof of the second </a:t>
                </a:r>
                <a:r>
                  <a:rPr lang="en-US" sz="3200" b="1" dirty="0" smtClean="0"/>
                  <a:t>part of this theorem </a:t>
                </a:r>
                <a:r>
                  <a:rPr lang="en-US" sz="3200" b="1" dirty="0"/>
                  <a:t>is </a:t>
                </a:r>
                <a:r>
                  <a:rPr lang="en-US" sz="3200" b="1" dirty="0" smtClean="0"/>
                  <a:t>left to you as an exercise.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28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296886"/>
            <a:ext cx="9144000" cy="21989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Numbers – </a:t>
            </a:r>
          </a:p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Polar Form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88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10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This theorem says that to multiply two complex numbers in polar form</a:t>
                </a:r>
                <a:r>
                  <a:rPr lang="en-US" sz="2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2800" b="1" dirty="0"/>
                  <a:t> we </a:t>
                </a:r>
                <a:r>
                  <a:rPr lang="en-US" sz="2800" b="1" dirty="0" smtClean="0"/>
                  <a:t>multiply moduli </a:t>
                </a:r>
                <a:r>
                  <a:rPr lang="en-US" sz="2800" b="1" dirty="0"/>
                  <a:t>and add arguments</a:t>
                </a:r>
                <a:r>
                  <a:rPr lang="en-US" sz="2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2800" b="1" dirty="0"/>
                  <a:t> </a:t>
                </a:r>
                <a:r>
                  <a:rPr lang="en-US" sz="2800" b="1" dirty="0" smtClean="0"/>
                  <a:t>while </a:t>
                </a:r>
                <a:r>
                  <a:rPr lang="en-US" sz="2800" b="1" dirty="0"/>
                  <a:t>to divide two complex numbers</a:t>
                </a:r>
                <a:r>
                  <a:rPr lang="en-US" sz="2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2800" b="1" dirty="0"/>
                  <a:t> we divide moduli and </a:t>
                </a:r>
                <a:r>
                  <a:rPr lang="en-US" sz="2800" b="1" dirty="0" smtClean="0"/>
                  <a:t>subtract arguments. (see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 smtClean="0"/>
                  <a:t>)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10395"/>
              </a:xfrm>
              <a:prstGeom prst="rect">
                <a:avLst/>
              </a:prstGeom>
              <a:blipFill>
                <a:blip r:embed="rId2"/>
                <a:stretch>
                  <a:fillRect l="-1333" r="-1333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2920"/>
            <a:ext cx="7467600" cy="40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43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𝐌𝐮𝐥𝐭𝐢𝐩𝐥𝐲𝐢𝐧𝐠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𝐃𝐢𝐯𝐢𝐝𝐢𝐧𝐠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𝐏𝐨𝐥𝐚𝐫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for the complex </a:t>
                </a:r>
                <a:r>
                  <a:rPr lang="en-US" sz="3200" b="1" dirty="0" smtClean="0"/>
                  <a:t>numbers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3480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572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Since </a:t>
                </a:r>
                <a:r>
                  <a:rPr lang="en-US" sz="3200" b="1" dirty="0"/>
                  <a:t>we are given the polar forms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can </a:t>
                </a:r>
                <a:r>
                  <a:rPr lang="en-US" sz="3200" b="1" dirty="0" smtClean="0"/>
                  <a:t>readily apply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as follows.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2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4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35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d>
                        <m:d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𝟔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𝟔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355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038600"/>
                <a:ext cx="9144000" cy="2540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𝟔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𝟔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8600"/>
                <a:ext cx="9144000" cy="2540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59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Try performing the multiplication and division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using the </a:t>
                </a:r>
                <a:r>
                  <a:rPr lang="en-US" sz="3200" b="1" dirty="0" smtClean="0"/>
                  <a:t>standard forms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5990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30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220686"/>
            <a:ext cx="9144000" cy="21227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Numbers – </a:t>
            </a:r>
          </a:p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DeMoivre</a:t>
            </a: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’</a:t>
            </a: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Theorem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4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Our final topic in this </a:t>
            </a:r>
            <a:r>
              <a:rPr lang="en-US" sz="3200" b="1" dirty="0" smtClean="0"/>
              <a:t>lecture involves procedures </a:t>
            </a:r>
            <a:r>
              <a:rPr lang="en-US" sz="3200" b="1" dirty="0"/>
              <a:t>for finding powers and roots of </a:t>
            </a:r>
            <a:r>
              <a:rPr lang="en-US" sz="3200" b="1" dirty="0" smtClean="0"/>
              <a:t>complex numbers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29699"/>
                <a:ext cx="9144000" cy="4328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Repeated use of multiplication in the polar form yields the sequence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9699"/>
                <a:ext cx="9144000" cy="432830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4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pattern leads to the following important theorem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named after the French mathematician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Abraham DeMoivre (1667–1754).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86000"/>
                <a:ext cx="9144000" cy="31102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𝐃𝐞𝐌𝐨𝐢𝐯𝐫𝐞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𝐢</m:t>
                        </m:r>
                        <m:func>
                          <m:func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is any positive integer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3110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u="sng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𝐇𝐨𝐦𝐞𝐰</m:t>
                    </m:r>
                    <m:r>
                      <a:rPr lang="en-US" sz="3200" b="1" i="0" u="sng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𝐨𝐫𝐤</m:t>
                    </m:r>
                    <m:r>
                      <a:rPr lang="en-US" sz="3200" b="1" i="0" u="sng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u="sng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𝐀𝐬𝐬𝐢𝐠𝐧𝐦𝐞𝐧𝐭</m:t>
                    </m:r>
                  </m:oMath>
                </a14:m>
                <a:r>
                  <a:rPr lang="en-US" sz="3200" b="1" dirty="0"/>
                  <a:t>: </a:t>
                </a:r>
                <a:r>
                  <a:rPr lang="en-US" sz="3200" b="1" dirty="0" smtClean="0"/>
                  <a:t>you </a:t>
                </a:r>
                <a:r>
                  <a:rPr lang="en-US" sz="3200" b="1" dirty="0"/>
                  <a:t>are asked to prove this </a:t>
                </a:r>
                <a:r>
                  <a:rPr lang="en-US" sz="3200" b="1" dirty="0" smtClean="0"/>
                  <a:t>theorem.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93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34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𝐑𝐚𝐢𝐬𝐢𝐧𝐠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𝐭𝐨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𝐈𝐧𝐭𝐞𝐠𝐞𝐫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𝐏𝐨𝐰𝐞𝐫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rad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3200" b="1" dirty="0"/>
                  <a:t> and write the result in standard form.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40530"/>
              </a:xfrm>
              <a:prstGeom prst="rect">
                <a:avLst/>
              </a:prstGeom>
              <a:blipFill>
                <a:blip r:embed="rId2"/>
                <a:stretch>
                  <a:fillRect l="-1667" r="-1667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36203"/>
                <a:ext cx="9144000" cy="319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We first convert to polar form.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3200" b="1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we </a:t>
                </a:r>
                <a:r>
                  <a:rPr lang="en-US" sz="3200" b="1" dirty="0" smtClean="0"/>
                  <a:t>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6203"/>
                <a:ext cx="9144000" cy="3191451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</a:t>
                </a:r>
                <a:r>
                  <a:rPr lang="en-US" sz="3200" b="1" dirty="0"/>
                  <a:t>implies </a:t>
                </a:r>
                <a:r>
                  <a:rPr lang="en-US" sz="3200" b="1" dirty="0" smtClean="0"/>
                  <a:t>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86000"/>
                <a:ext cx="9144000" cy="1656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rad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165680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038600"/>
                <a:ext cx="9144000" cy="265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DeMoivre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’</a:t>
                </a:r>
                <a:r>
                  <a:rPr lang="en-US" sz="3200" b="1" dirty="0"/>
                  <a:t>s Theorem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</a:t>
                </a:r>
                <a:r>
                  <a:rPr lang="en-US" sz="3200" b="1" dirty="0" smtClean="0"/>
                  <a:t>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rad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𝝅</m:t>
                                          </m:r>
                                        </m:num>
                                        <m:den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den>
                                      </m:f>
                                    </m:e>
                                  </m:func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𝝅</m:t>
                                          </m:r>
                                        </m:num>
                                        <m:den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8600"/>
                <a:ext cx="9144000" cy="2655471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76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9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…=</m:t>
                      </m:r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p>
                      </m:sSup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90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908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𝟒𝟎𝟗𝟔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100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𝟒𝟎𝟗𝟔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𝟒𝟎𝟗𝟔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48768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6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At this point we can add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subtract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multiply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and divide complex numbers.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However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there is </a:t>
            </a:r>
            <a:r>
              <a:rPr lang="en-US" sz="3200" b="1" dirty="0"/>
              <a:t>still one basic procedure that is missing from our algebra of complex numbers.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350603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</a:t>
                </a:r>
                <a:r>
                  <a:rPr lang="en-US" sz="3200" b="1" dirty="0" smtClean="0"/>
                  <a:t>see this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consider the problem of finding the square root of a complex number such as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50603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Recall that a consequence of the Fundamental Theorem of Algebra is that a </a:t>
                </a:r>
                <a:r>
                  <a:rPr lang="en-US" sz="3200" b="1" dirty="0" smtClean="0"/>
                  <a:t>polynomial of </a:t>
                </a:r>
                <a:r>
                  <a:rPr lang="en-US" sz="3200" b="1" dirty="0"/>
                  <a:t>degree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has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zeros in the complex number system.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65304"/>
                <a:ext cx="9144000" cy="3992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Hence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a </a:t>
                </a:r>
                <a:r>
                  <a:rPr lang="en-US" sz="3200" b="1" dirty="0"/>
                  <a:t>polynomial </a:t>
                </a:r>
                <a:r>
                  <a:rPr lang="en-US" sz="3200" b="1" dirty="0" smtClean="0"/>
                  <a:t>like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has </a:t>
                </a:r>
                <a:r>
                  <a:rPr lang="en-US" sz="3200" b="1" dirty="0"/>
                  <a:t>six zeros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and in this case we can find the six zeros by factoring </a:t>
                </a:r>
                <a:r>
                  <a:rPr lang="en-US" sz="3200" b="1" dirty="0" smtClean="0"/>
                  <a:t>and using </a:t>
                </a:r>
                <a:r>
                  <a:rPr lang="en-US" sz="3200" b="1" dirty="0"/>
                  <a:t>the quadratic </a:t>
                </a:r>
                <a:r>
                  <a:rPr lang="en-US" sz="3200" b="1" dirty="0" smtClean="0"/>
                  <a:t>formula: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sz="32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5304"/>
                <a:ext cx="9144000" cy="399269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2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14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Consequently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zeros </a:t>
                </a:r>
                <a:r>
                  <a:rPr lang="en-US" sz="3200" b="1" dirty="0" smtClean="0"/>
                  <a:t>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ra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1444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9080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Each of these numbers is called a sixth root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755591"/>
              </a:xfrm>
              <a:prstGeom prst="rect">
                <a:avLst/>
              </a:prstGeom>
              <a:blipFill>
                <a:blip r:embed="rId3"/>
                <a:stretch>
                  <a:fillRect l="-1667" r="-1000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7338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general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define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root of </a:t>
                </a:r>
                <a:r>
                  <a:rPr lang="en-US" sz="3200" b="1" dirty="0" smtClean="0"/>
                  <a:t>a complex </a:t>
                </a:r>
                <a:r>
                  <a:rPr lang="en-US" sz="3200" b="1" dirty="0"/>
                  <a:t>number as </a:t>
                </a:r>
                <a:r>
                  <a:rPr lang="en-US" sz="3200" b="1" dirty="0" smtClean="0"/>
                  <a:t>follows in the next definition.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2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7500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𝐑𝐨𝐨𝐭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𝐍𝐮𝐦𝐛𝐞𝐫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complex </a:t>
                </a:r>
                <a:r>
                  <a:rPr lang="en-US" sz="3200" b="1" dirty="0" smtClean="0"/>
                  <a:t>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root of the complex number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75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3825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DeMoivre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’</a:t>
            </a:r>
            <a:r>
              <a:rPr lang="en-US" sz="3200" b="1" dirty="0"/>
              <a:t>s Theorem is useful in determining roots of complex numbers.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see how this is </a:t>
                </a:r>
                <a:r>
                  <a:rPr lang="en-US" sz="3200" b="1" dirty="0"/>
                  <a:t>done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3200" b="1" dirty="0"/>
                  <a:t> be an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root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40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by DeMoivre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’</a:t>
                </a:r>
                <a:r>
                  <a:rPr lang="en-US" sz="3200" b="1" dirty="0"/>
                  <a:t>s Theorem we </a:t>
                </a:r>
                <a:r>
                  <a:rPr lang="en-US" sz="3200" b="1" dirty="0" smtClean="0"/>
                  <a:t>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it follows that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func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Now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since the right and left sides of this equation represent equal complex numbers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we can </a:t>
                </a:r>
                <a:r>
                  <a:rPr lang="en-US" sz="3200" b="1" dirty="0"/>
                  <a:t>equate moduli to </a:t>
                </a:r>
                <a:r>
                  <a:rPr lang="en-US" sz="3200" b="1" dirty="0" smtClean="0"/>
                  <a:t>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implies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g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ra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80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also have to </a:t>
                </a:r>
                <a:r>
                  <a:rPr lang="en-US" sz="3200" b="1" dirty="0"/>
                  <a:t>equate </a:t>
                </a:r>
                <a:r>
                  <a:rPr lang="en-US" sz="3200" b="1" dirty="0" smtClean="0"/>
                  <a:t>principal arguments </a:t>
                </a:r>
                <a:r>
                  <a:rPr lang="en-US" sz="3200" b="1" dirty="0"/>
                  <a:t>to conclude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must differ by a multiple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158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is </a:t>
                </a:r>
                <a:r>
                  <a:rPr lang="en-US" sz="3200" b="1" dirty="0" smtClean="0"/>
                  <a:t>a positive </a:t>
                </a:r>
                <a:r>
                  <a:rPr lang="en-US" sz="3200" b="1" dirty="0"/>
                  <a:t>real number and hence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deg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rad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also a positive real number.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585627"/>
              </a:xfrm>
              <a:prstGeom prst="rect">
                <a:avLst/>
              </a:prstGeom>
              <a:blipFill>
                <a:blip r:embed="rId3"/>
                <a:stretch>
                  <a:fillRect l="-1667" r="-1667" b="-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267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Consequently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for some integer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which implies </a:t>
                </a:r>
                <a:r>
                  <a:rPr lang="en-US" sz="3200" b="1" dirty="0" smtClean="0"/>
                  <a:t>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5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Finally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substituting this value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3200" b="1" dirty="0"/>
                  <a:t> into </a:t>
                </a:r>
                <a:r>
                  <a:rPr lang="en-US" sz="3200" b="1" dirty="0" smtClean="0"/>
                  <a:t>the polar </a:t>
                </a:r>
                <a:r>
                  <a:rPr lang="en-US" sz="3200" b="1" dirty="0"/>
                  <a:t>form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obtain the result stated </a:t>
                </a:r>
                <a:r>
                  <a:rPr lang="en-US" sz="3200" b="1" dirty="0" smtClean="0"/>
                  <a:t>in the </a:t>
                </a:r>
                <a:r>
                  <a:rPr lang="en-US" sz="3200" b="1" dirty="0"/>
                  <a:t>following theorem.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22582"/>
                <a:ext cx="9144000" cy="43354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𝐑𝐨𝐨𝐭𝐬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any positive integer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complex </a:t>
                </a:r>
                <a:r>
                  <a:rPr lang="en-US" sz="3200" b="1" dirty="0" smtClean="0"/>
                  <a:t>number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has exactly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distinct </a:t>
                </a:r>
                <a:r>
                  <a:rPr lang="en-US" sz="3200" b="1" dirty="0" smtClean="0"/>
                  <a:t>roots given by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g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32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2582"/>
                <a:ext cx="9144000" cy="4335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47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</a:t>
                </a:r>
                <a:r>
                  <a:rPr lang="en-US" sz="3200" b="1" dirty="0" smtClean="0"/>
                  <a:t>that the index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3200" b="1" dirty="0" smtClean="0"/>
                  <a:t> takes on the values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because when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exceeds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roots begin to repeat.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24200"/>
                <a:ext cx="9144000" cy="3711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the </a:t>
                </a:r>
                <a:r>
                  <a:rPr lang="en-US" sz="3200" b="1" dirty="0"/>
                  <a:t>angle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32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yields the same value for the sine and cosine </a:t>
                </a:r>
                <a:r>
                  <a:rPr lang="en-US" sz="3200" b="1" dirty="0" smtClean="0"/>
                  <a:t>as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3711401"/>
              </a:xfrm>
              <a:prstGeom prst="rect">
                <a:avLst/>
              </a:prstGeom>
              <a:blipFill>
                <a:blip r:embed="rId3"/>
                <a:stretch>
                  <a:fillRect l="-1667" r="-1667" b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4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4953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formula for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roots of a complex number has a nice geometric </a:t>
                </a:r>
                <a:r>
                  <a:rPr lang="en-US" sz="3200" b="1" dirty="0" smtClean="0"/>
                  <a:t>interpretation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as </a:t>
                </a:r>
                <a:r>
                  <a:rPr lang="en-US" sz="3200" b="1" dirty="0"/>
                  <a:t>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953000" cy="3785652"/>
              </a:xfrm>
              <a:prstGeom prst="rect">
                <a:avLst/>
              </a:prstGeom>
              <a:blipFill>
                <a:blip r:embed="rId2"/>
                <a:stretch>
                  <a:fillRect l="-3075" r="-2952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267200"/>
                <a:ext cx="9144000" cy="2324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Note that because the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roots all have the same modulus (</a:t>
                </a:r>
                <a:r>
                  <a:rPr lang="en-US" sz="3200" b="1" dirty="0" smtClean="0"/>
                  <a:t>length)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g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rad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they </a:t>
                </a:r>
                <a:r>
                  <a:rPr lang="en-US" sz="3200" b="1" dirty="0"/>
                  <a:t>will lie on a circle of </a:t>
                </a:r>
                <a:r>
                  <a:rPr lang="en-US" sz="3200" b="1" dirty="0" smtClean="0"/>
                  <a:t>radius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g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ra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with center at the origin.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324291"/>
              </a:xfrm>
              <a:prstGeom prst="rect">
                <a:avLst/>
              </a:prstGeom>
              <a:blipFill>
                <a:blip r:embed="rId3"/>
                <a:stretch>
                  <a:fillRect l="-1667" r="-1667" b="-5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0"/>
            <a:ext cx="38481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Furthermore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roots </a:t>
                </a:r>
                <a:r>
                  <a:rPr lang="en-US" sz="3200" b="1" dirty="0"/>
                  <a:t>are equally spaced along the circle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since successive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roots have arguments </a:t>
                </a:r>
                <a:r>
                  <a:rPr lang="en-US" sz="3200" b="1" dirty="0" smtClean="0"/>
                  <a:t>that differ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have already found the sixth roots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by factoring and the quadratic formula.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Try solving </a:t>
                </a:r>
                <a:r>
                  <a:rPr lang="en-US" sz="3200" b="1" dirty="0"/>
                  <a:t>the same problem using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see if you get the roots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below.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97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4800600" cy="3841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applied to the real number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give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roots a </a:t>
                </a:r>
                <a:r>
                  <a:rPr lang="en-US" sz="3200" b="1" dirty="0" smtClean="0"/>
                  <a:t>special name —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𝐫𝐨𝐨𝐭𝐬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𝐮𝐧𝐢𝐭𝐲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800600" cy="3841693"/>
              </a:xfrm>
              <a:prstGeom prst="rect">
                <a:avLst/>
              </a:prstGeom>
              <a:blipFill>
                <a:blip r:embed="rId2"/>
                <a:stretch>
                  <a:fillRect l="-3173" r="-304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521655"/>
                <a:ext cx="9144000" cy="2336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𝐭𝐡</m:t>
                        </m:r>
                      </m:sup>
                    </m:sSup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𝐑𝐨𝐨𝐭𝐬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 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Determine the fourth roots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21655"/>
                <a:ext cx="9144000" cy="2336345"/>
              </a:xfrm>
              <a:prstGeom prst="rect">
                <a:avLst/>
              </a:prstGeom>
              <a:blipFill>
                <a:blip r:embed="rId3"/>
                <a:stretch>
                  <a:fillRect l="-1667" b="-4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0"/>
            <a:ext cx="39338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400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When we </a:t>
                </a:r>
                <a:r>
                  <a:rPr lang="en-US" sz="3200" b="1" dirty="0"/>
                  <a:t>use the four basic operations (addition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subtraction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multiplication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division</a:t>
                </a:r>
                <a:r>
                  <a:rPr lang="en-US" sz="3200" b="1" dirty="0"/>
                  <a:t>)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there seems </a:t>
                </a:r>
                <a:r>
                  <a:rPr lang="en-US" sz="3200" b="1" dirty="0"/>
                  <a:t>to be no reason to guess </a:t>
                </a:r>
                <a:r>
                  <a:rPr lang="en-US" sz="3200" b="1" dirty="0" smtClean="0"/>
                  <a:t>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That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0047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2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31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polar form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can write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</a:t>
                </a:r>
                <a:r>
                  <a:rPr lang="en-US" sz="3200" b="1" dirty="0" smtClean="0"/>
                  <a:t>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1304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367190"/>
                <a:ext cx="9144000" cy="249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by applying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</a:t>
                </a:r>
                <a:r>
                  <a:rPr lang="en-US" sz="3200" b="1" dirty="0" smtClean="0"/>
                  <a:t>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g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32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num>
                                    <m:den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67190"/>
                <a:ext cx="9144000" cy="249081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4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9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90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Setting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we obtain the four </a:t>
                </a:r>
                <a:r>
                  <a:rPr lang="en-US" sz="3200" b="1" dirty="0" smtClean="0"/>
                  <a:t>roots: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𝟗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𝟗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 smtClean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𝟏𝟑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𝟏𝟑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64008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5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364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note that when each of the four </a:t>
                </a:r>
                <a:r>
                  <a:rPr lang="en-US" sz="3200" b="1" dirty="0" smtClean="0"/>
                  <a:t>angles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𝟏𝟑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multiplied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result is of the </a:t>
                </a:r>
                <a:r>
                  <a:rPr lang="en-US" sz="3200" b="1" dirty="0" smtClean="0"/>
                  <a:t>form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𝐤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6465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3076575"/>
            <a:ext cx="59912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0"/>
            <a:ext cx="9144000" cy="10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attention!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006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work effectively with powers and roots of complex numbers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it is helpful to use a </a:t>
                </a:r>
                <a:r>
                  <a:rPr lang="en-US" sz="3200" b="1" dirty="0" smtClean="0"/>
                  <a:t>polar representation </a:t>
                </a:r>
                <a:r>
                  <a:rPr lang="en-US" sz="3200" b="1" dirty="0"/>
                  <a:t>for complex numbers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25" y="2286000"/>
            <a:ext cx="36448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Specifically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</a:t>
                </a:r>
                <a:r>
                  <a:rPr lang="en-US" sz="3200" b="1" dirty="0" smtClean="0"/>
                  <a:t>a nonzero </a:t>
                </a:r>
                <a:r>
                  <a:rPr lang="en-US" sz="3200" b="1" dirty="0"/>
                  <a:t>complex number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then we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the angle from the positive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axis to the </a:t>
                </a:r>
                <a:r>
                  <a:rPr lang="en-US" sz="3200" b="1" dirty="0" smtClean="0"/>
                  <a:t>radial line </a:t>
                </a:r>
                <a:r>
                  <a:rPr lang="en-US" sz="3200" b="1" dirty="0"/>
                  <a:t>passing through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/>
                  <a:t> and we 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be the modulus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71413"/>
                <a:ext cx="9144000" cy="2986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/>
                  <a:t>Thus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we have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1413"/>
                <a:ext cx="9144000" cy="2986587"/>
              </a:xfrm>
              <a:prstGeom prst="rect">
                <a:avLst/>
              </a:prstGeom>
              <a:blipFill>
                <a:blip r:embed="rId3"/>
                <a:stretch>
                  <a:fillRect l="-1667" t="-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5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</a:t>
            </a:r>
            <a:r>
              <a:rPr lang="en-US" sz="3200" b="1" dirty="0" smtClean="0"/>
              <a:t>rom this representation </a:t>
            </a:r>
            <a:r>
              <a:rPr lang="en-US" sz="3200" b="1" dirty="0"/>
              <a:t>we obtain the following </a:t>
            </a:r>
            <a:r>
              <a:rPr lang="en-US" sz="3200" b="1" dirty="0" smtClean="0"/>
              <a:t>polar form </a:t>
            </a:r>
            <a:r>
              <a:rPr lang="en-US" sz="3200" b="1" dirty="0"/>
              <a:t>of a complex number.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17362"/>
                <a:ext cx="9144000" cy="514063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𝐏𝐨𝐥𝐚𝐫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𝐅𝐨𝐫𝐦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𝐍𝐮𝐦𝐛𝐞𝐫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polar form of the nonzero complex </a:t>
                </a:r>
                <a:r>
                  <a:rPr lang="en-US" sz="3200" b="1" dirty="0" smtClean="0"/>
                  <a:t>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given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where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𝒓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𝒓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7362"/>
                <a:ext cx="9144000" cy="51406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number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is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𝐦𝐨𝐝𝐮𝐥𝐮𝐬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𝐚𝐫𝐠𝐮𝐦𝐞𝐧𝐭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002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polar form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</a:t>
                </a:r>
                <a:r>
                  <a:rPr lang="en-US" sz="3200" b="1" dirty="0" smtClean="0"/>
                  <a:t>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where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is </a:t>
                </a:r>
                <a:r>
                  <a:rPr lang="en-US" sz="3200" b="1" dirty="0" smtClean="0"/>
                  <a:t>any angle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6250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Because there are infinitely many choices for the argument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the polar form of a </a:t>
            </a:r>
            <a:r>
              <a:rPr lang="en-US" sz="3200" b="1" dirty="0" smtClean="0"/>
              <a:t>complex number </a:t>
            </a:r>
            <a:r>
              <a:rPr lang="en-US" sz="3200" b="1" dirty="0"/>
              <a:t>is not unique.</a:t>
            </a:r>
          </a:p>
        </p:txBody>
      </p:sp>
    </p:spTree>
    <p:extLst>
      <p:ext uri="{BB962C8B-B14F-4D97-AF65-F5344CB8AC3E}">
        <p14:creationId xmlns:p14="http://schemas.microsoft.com/office/powerpoint/2010/main" val="142241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Normally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use values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that lie between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though </a:t>
                </a:r>
                <a:r>
                  <a:rPr lang="en-US" sz="3200" b="1" dirty="0" smtClean="0"/>
                  <a:t>on occasion </a:t>
                </a:r>
                <a:r>
                  <a:rPr lang="en-US" sz="3200" b="1" dirty="0"/>
                  <a:t>it is convenient to use other values.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value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that satisfies the </a:t>
                </a:r>
                <a:r>
                  <a:rPr lang="en-US" sz="3200" b="1" dirty="0" smtClean="0"/>
                  <a:t>inequality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𝐩𝐫𝐢𝐧𝐜𝐢𝐩𝐚𝐥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𝐚𝐫𝐠𝐮𝐦𝐞𝐧𝐭</m:t>
                      </m:r>
                    </m:oMath>
                  </m:oMathPara>
                </a14:m>
                <a:endParaRPr lang="en-US" sz="3200" b="1" dirty="0" smtClean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𝐩𝐫𝐢𝐧𝐜𝐢𝐩𝐚𝐥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𝐚𝐫𝐠𝐮𝐦𝐞𝐧𝐭</m:t>
                    </m:r>
                  </m:oMath>
                </a14:m>
                <a:r>
                  <a:rPr lang="en-US" sz="3200" b="1" dirty="0"/>
                  <a:t> and is denoted by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𝐀𝐫𝐠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79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447</TotalTime>
  <Words>1080</Words>
  <Application>Microsoft Office PowerPoint</Application>
  <PresentationFormat>On-screen Show (4:3)</PresentationFormat>
  <Paragraphs>204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Cambria</vt:lpstr>
      <vt:lpstr>Cambria Math</vt:lpstr>
      <vt:lpstr>Century Gothic</vt:lpstr>
      <vt:lpstr>Courier New</vt:lpstr>
      <vt:lpstr>Palatino Linotype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HP</cp:lastModifiedBy>
  <cp:revision>63</cp:revision>
  <dcterms:created xsi:type="dcterms:W3CDTF">2006-08-16T00:00:00Z</dcterms:created>
  <dcterms:modified xsi:type="dcterms:W3CDTF">2021-10-15T19:06:24Z</dcterms:modified>
</cp:coreProperties>
</file>